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 Vietnam" charset="1" panose="00000500000000000000"/>
      <p:regular r:id="rId10"/>
    </p:embeddedFont>
    <p:embeddedFont>
      <p:font typeface="Be Vietnam Bold" charset="1" panose="00000900000000000000"/>
      <p:regular r:id="rId11"/>
    </p:embeddedFont>
    <p:embeddedFont>
      <p:font typeface="Be Vietnam Italics" charset="1" panose="00000500000000000000"/>
      <p:regular r:id="rId12"/>
    </p:embeddedFont>
    <p:embeddedFont>
      <p:font typeface="Be Vietnam Bold Italics" charset="1" panose="00000900000000000000"/>
      <p:regular r:id="rId13"/>
    </p:embeddedFont>
    <p:embeddedFont>
      <p:font typeface="Space Mono" charset="1" panose="02000509040000020004"/>
      <p:regular r:id="rId14"/>
    </p:embeddedFont>
    <p:embeddedFont>
      <p:font typeface="Space Mono Bold" charset="1" panose="02000809030000020004"/>
      <p:regular r:id="rId15"/>
    </p:embeddedFont>
    <p:embeddedFont>
      <p:font typeface="Space Mono Italics" charset="1" panose="02000509090000090004"/>
      <p:regular r:id="rId16"/>
    </p:embeddedFont>
    <p:embeddedFont>
      <p:font typeface="Space Mono Bold Italics" charset="1" panose="0200080904000009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915041" y="1616010"/>
            <a:ext cx="3951704" cy="1200762"/>
            <a:chOff x="0" y="0"/>
            <a:chExt cx="4321090" cy="1313003"/>
          </a:xfrm>
        </p:grpSpPr>
        <p:sp>
          <p:nvSpPr>
            <p:cNvPr name="Freeform 4" id="4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r="r" b="b" t="t" l="l"/>
              <a:pathLst>
                <a:path h="1249503" w="4257590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r="r" b="b" t="t" l="l"/>
              <a:pathLst>
                <a:path h="1313003" w="4321091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0195" y="1921315"/>
            <a:ext cx="590151" cy="590151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2283375" y="-1951210"/>
            <a:ext cx="5959819" cy="595981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1306896" y="1643759"/>
            <a:ext cx="11066699" cy="1173012"/>
            <a:chOff x="0" y="0"/>
            <a:chExt cx="12452590" cy="1319910"/>
          </a:xfrm>
        </p:grpSpPr>
        <p:sp>
          <p:nvSpPr>
            <p:cNvPr name="Freeform 22" id="22"/>
            <p:cNvSpPr/>
            <p:nvPr/>
          </p:nvSpPr>
          <p:spPr>
            <a:xfrm>
              <a:off x="31750" y="31750"/>
              <a:ext cx="12389090" cy="1256410"/>
            </a:xfrm>
            <a:custGeom>
              <a:avLst/>
              <a:gdLst/>
              <a:ahLst/>
              <a:cxnLst/>
              <a:rect r="r" b="b" t="t" l="l"/>
              <a:pathLst>
                <a:path h="1256410" w="1238909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500"/>
                    <a:pt x="12347180" y="1256410"/>
                    <a:pt x="12296380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r="r" b="b" t="t" l="l"/>
              <a:pathLst>
                <a:path h="1319910" w="1245259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20"/>
                    <a:pt x="12328130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696752" y="7086663"/>
            <a:ext cx="4114800" cy="411480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886305" y="3652391"/>
            <a:ext cx="14052533" cy="4985647"/>
            <a:chOff x="0" y="0"/>
            <a:chExt cx="18736711" cy="664752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266700"/>
              <a:ext cx="18736711" cy="5097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4400">
                  <a:solidFill>
                    <a:srgbClr val="000000"/>
                  </a:solidFill>
                  <a:latin typeface="Space Mono Bold"/>
                </a:rPr>
                <a:t>Smart Attendance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530987"/>
              <a:ext cx="13354103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86305" y="1778240"/>
            <a:ext cx="776531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pc="67" sz="4500">
                <a:solidFill>
                  <a:srgbClr val="000000"/>
                </a:solidFill>
                <a:latin typeface="Be Vietnam"/>
              </a:rPr>
              <a:t>Minor Project 2078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45707" y="1921115"/>
            <a:ext cx="20633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pc="44" sz="3000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0954" y="630197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331329" y="667319"/>
            <a:ext cx="11682491" cy="8771956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647690" y="2172781"/>
            <a:ext cx="11146434" cy="4746950"/>
            <a:chOff x="0" y="0"/>
            <a:chExt cx="14861912" cy="63292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4861912" cy="1507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04"/>
                </a:lnSpc>
              </a:pPr>
              <a:r>
                <a:rPr lang="en-US" sz="7420">
                  <a:solidFill>
                    <a:srgbClr val="000000"/>
                  </a:solidFill>
                  <a:latin typeface="Be Vietnam"/>
                </a:rPr>
                <a:t>Web App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39129"/>
              <a:ext cx="14861912" cy="4190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Provide a time period based list for each class for a given subject</a:t>
              </a:r>
            </a:p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List can be downloaded in excel format</a:t>
              </a:r>
            </a:p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Mobile friendly interface</a:t>
              </a:r>
            </a:p>
            <a:p>
              <a:pPr>
                <a:lnSpc>
                  <a:spcPts val="477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0954" y="630197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46308" y="21298"/>
            <a:ext cx="3974490" cy="39744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62765" y="21298"/>
            <a:ext cx="11376620" cy="102657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0954" y="630197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46308" y="21298"/>
            <a:ext cx="3974490" cy="39744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99175" y="21298"/>
            <a:ext cx="9171136" cy="102657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183" y="4722417"/>
            <a:ext cx="5104149" cy="51041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04015" y="3138885"/>
            <a:ext cx="13122440" cy="3919503"/>
            <a:chOff x="0" y="0"/>
            <a:chExt cx="10970305" cy="3276688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82780" y="2762665"/>
            <a:ext cx="13122440" cy="3919503"/>
            <a:chOff x="0" y="0"/>
            <a:chExt cx="10970305" cy="3276688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41946" y="3138885"/>
            <a:ext cx="11604108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Be Vietnam Bold"/>
              </a:rPr>
              <a:t>Components </a:t>
            </a:r>
          </a:p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Be Vietnam Bold"/>
              </a:rPr>
              <a:t>Used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34432" y="-1839151"/>
            <a:ext cx="5959819" cy="595981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2780" y="7421450"/>
            <a:ext cx="13443676" cy="7577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0360" y="-1175986"/>
            <a:ext cx="6090180" cy="60901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896" y="3335505"/>
            <a:ext cx="15674207" cy="5460169"/>
            <a:chOff x="0" y="0"/>
            <a:chExt cx="20898943" cy="7280226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886305" y="4475888"/>
            <a:ext cx="14052533" cy="314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Python as our base language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Kivy, framework in python used for app development from python scripts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06896" y="1273702"/>
            <a:ext cx="15559849" cy="1404363"/>
            <a:chOff x="0" y="0"/>
            <a:chExt cx="17014310" cy="1535637"/>
          </a:xfrm>
        </p:grpSpPr>
        <p:sp>
          <p:nvSpPr>
            <p:cNvPr name="Freeform 18" id="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r="r" b="b" t="t" l="l"/>
              <a:pathLst>
                <a:path h="1472137" w="16950810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r="r" b="b" t="t" l="l"/>
              <a:pathLst>
                <a:path h="1535637" w="17014310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86305" y="1438594"/>
            <a:ext cx="1250455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pc="84" sz="5600">
                <a:solidFill>
                  <a:srgbClr val="000000"/>
                </a:solidFill>
                <a:latin typeface="Be Vietnam"/>
              </a:rPr>
              <a:t>For Student and Teacher Apps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0360" y="-1175986"/>
            <a:ext cx="6090180" cy="60901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1175" y="3335505"/>
            <a:ext cx="16666600" cy="5805873"/>
            <a:chOff x="0" y="0"/>
            <a:chExt cx="22222134" cy="774116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656215" y="510102"/>
              <a:ext cx="21565918" cy="7231062"/>
              <a:chOff x="0" y="0"/>
              <a:chExt cx="1893824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1565918" cy="7231062"/>
              <a:chOff x="0" y="0"/>
              <a:chExt cx="1893824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249746" y="4082038"/>
            <a:ext cx="14052533" cy="608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Be Vietnam"/>
              </a:rPr>
              <a:t>Socket based connections</a:t>
            </a:r>
          </a:p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Arimo"/>
              </a:rPr>
              <a:t>Separate connection point for student and teacher clients</a:t>
            </a:r>
          </a:p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Arimo"/>
              </a:rPr>
              <a:t>Request-response based approach</a:t>
            </a:r>
          </a:p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Arimo"/>
              </a:rPr>
              <a:t>Multithreading for each client connection</a:t>
            </a:r>
          </a:p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Arimo"/>
              </a:rPr>
              <a:t>A separate thread to handle attendance timeout</a:t>
            </a:r>
          </a:p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Arimo"/>
              </a:rPr>
              <a:t>Student verification and attendance</a:t>
            </a:r>
          </a:p>
          <a:p>
            <a:pPr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Arimo"/>
              </a:rPr>
              <a:t>Database access only in server</a:t>
            </a:r>
          </a:p>
          <a:p>
            <a:pPr>
              <a:lnSpc>
                <a:spcPts val="4810"/>
              </a:lnSpc>
            </a:pPr>
          </a:p>
          <a:p>
            <a:pPr>
              <a:lnSpc>
                <a:spcPts val="4810"/>
              </a:lnSpc>
            </a:pPr>
          </a:p>
          <a:p>
            <a:pPr>
              <a:lnSpc>
                <a:spcPts val="481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828675" y="1273702"/>
            <a:ext cx="16430625" cy="1482956"/>
            <a:chOff x="0" y="0"/>
            <a:chExt cx="17014310" cy="1535637"/>
          </a:xfrm>
        </p:grpSpPr>
        <p:sp>
          <p:nvSpPr>
            <p:cNvPr name="Freeform 18" id="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r="r" b="b" t="t" l="l"/>
              <a:pathLst>
                <a:path h="1472137" w="16950810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r="r" b="b" t="t" l="l"/>
              <a:pathLst>
                <a:path h="1535637" w="17014310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1438594"/>
            <a:ext cx="1336215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pc="84" sz="5600">
                <a:solidFill>
                  <a:srgbClr val="000000"/>
                </a:solidFill>
                <a:latin typeface="Be Vietnam"/>
              </a:rPr>
              <a:t>For Server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0360" y="-1175986"/>
            <a:ext cx="6090180" cy="60901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5961" y="3005314"/>
            <a:ext cx="16715129" cy="5822778"/>
            <a:chOff x="0" y="0"/>
            <a:chExt cx="22286839" cy="776370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658126" y="511588"/>
              <a:ext cx="21628712" cy="7252117"/>
              <a:chOff x="0" y="0"/>
              <a:chExt cx="1893824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1628712" cy="7252117"/>
              <a:chOff x="0" y="0"/>
              <a:chExt cx="1893824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306896" y="3840224"/>
            <a:ext cx="14052533" cy="439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000000"/>
                </a:solidFill>
                <a:latin typeface="Be Vietnam"/>
              </a:rPr>
              <a:t>MySQL for database</a:t>
            </a:r>
          </a:p>
          <a:p>
            <a:pPr>
              <a:lnSpc>
                <a:spcPts val="1690"/>
              </a:lnSpc>
            </a:pPr>
          </a:p>
          <a:p>
            <a:pPr>
              <a:lnSpc>
                <a:spcPts val="6370"/>
              </a:lnSpc>
            </a:pPr>
            <a:r>
              <a:rPr lang="en-US" sz="4900">
                <a:solidFill>
                  <a:srgbClr val="000000"/>
                </a:solidFill>
                <a:latin typeface="Be Vietnam"/>
              </a:rPr>
              <a:t>Html and CSS for design of the front-end of the webapp</a:t>
            </a:r>
          </a:p>
          <a:p>
            <a:pPr>
              <a:lnSpc>
                <a:spcPts val="1690"/>
              </a:lnSpc>
            </a:pPr>
          </a:p>
          <a:p>
            <a:pPr>
              <a:lnSpc>
                <a:spcPts val="6370"/>
              </a:lnSpc>
            </a:pPr>
            <a:r>
              <a:rPr lang="en-US" sz="4900">
                <a:solidFill>
                  <a:srgbClr val="000000"/>
                </a:solidFill>
                <a:latin typeface="Be Vietnam"/>
              </a:rPr>
              <a:t>PHP and Javascript for communication with the database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04875" y="1273702"/>
            <a:ext cx="16204193" cy="1462519"/>
            <a:chOff x="0" y="0"/>
            <a:chExt cx="17014310" cy="1535637"/>
          </a:xfrm>
        </p:grpSpPr>
        <p:sp>
          <p:nvSpPr>
            <p:cNvPr name="Freeform 18" id="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r="r" b="b" t="t" l="l"/>
              <a:pathLst>
                <a:path h="1472137" w="16950810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r="r" b="b" t="t" l="l"/>
              <a:pathLst>
                <a:path h="1535637" w="17014310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1438594"/>
            <a:ext cx="1336215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pc="84" sz="5600">
                <a:solidFill>
                  <a:srgbClr val="000000"/>
                </a:solidFill>
                <a:latin typeface="Be Vietnam"/>
              </a:rPr>
              <a:t>For WebApp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64233" y="1454410"/>
            <a:ext cx="7026518" cy="7027923"/>
            <a:chOff x="0" y="0"/>
            <a:chExt cx="6348730" cy="6350000"/>
          </a:xfrm>
        </p:grpSpPr>
        <p:sp>
          <p:nvSpPr>
            <p:cNvPr name="Freeform 4" id="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64806" y="3958721"/>
            <a:ext cx="6625371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2"/>
              </a:lnSpc>
            </a:pPr>
            <a:r>
              <a:rPr lang="en-US" sz="6727">
                <a:solidFill>
                  <a:srgbClr val="000000"/>
                </a:solidFill>
                <a:latin typeface="Space Mono Bold"/>
              </a:rPr>
              <a:t>Future Enhancements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73904" y="-379645"/>
            <a:ext cx="3959423" cy="395942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5629" y="1600067"/>
            <a:ext cx="7173110" cy="1420675"/>
            <a:chOff x="0" y="0"/>
            <a:chExt cx="9564147" cy="189423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564147" cy="1894233"/>
              <a:chOff x="0" y="0"/>
              <a:chExt cx="12131333" cy="2402679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31750" y="31750"/>
                <a:ext cx="12067833" cy="2339179"/>
              </a:xfrm>
              <a:custGeom>
                <a:avLst/>
                <a:gdLst/>
                <a:ahLst/>
                <a:cxnLst/>
                <a:rect r="r" b="b" t="t" l="l"/>
                <a:pathLst>
                  <a:path h="2339179" w="12067833">
                    <a:moveTo>
                      <a:pt x="11975123" y="2339179"/>
                    </a:moveTo>
                    <a:lnTo>
                      <a:pt x="92710" y="2339179"/>
                    </a:lnTo>
                    <a:cubicBezTo>
                      <a:pt x="41910" y="2339179"/>
                      <a:pt x="0" y="2297269"/>
                      <a:pt x="0" y="224646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245199"/>
                    </a:lnTo>
                    <a:cubicBezTo>
                      <a:pt x="12067833" y="2297269"/>
                      <a:pt x="12025923" y="2339179"/>
                      <a:pt x="11975123" y="23391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12131333" cy="2402679"/>
              </a:xfrm>
              <a:custGeom>
                <a:avLst/>
                <a:gdLst/>
                <a:ahLst/>
                <a:cxnLst/>
                <a:rect r="r" b="b" t="t" l="l"/>
                <a:pathLst>
                  <a:path h="2402679" w="12131333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2278219"/>
                    </a:lnTo>
                    <a:cubicBezTo>
                      <a:pt x="12071643" y="2313779"/>
                      <a:pt x="12042432" y="2342989"/>
                      <a:pt x="12006873" y="2342989"/>
                    </a:cubicBezTo>
                    <a:lnTo>
                      <a:pt x="124460" y="2342989"/>
                    </a:lnTo>
                    <a:cubicBezTo>
                      <a:pt x="88900" y="2342989"/>
                      <a:pt x="59690" y="2313779"/>
                      <a:pt x="59690" y="227821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78219"/>
                    </a:lnTo>
                    <a:cubicBezTo>
                      <a:pt x="0" y="2346799"/>
                      <a:pt x="55880" y="2402679"/>
                      <a:pt x="124460" y="2402679"/>
                    </a:cubicBezTo>
                    <a:lnTo>
                      <a:pt x="12006873" y="2402679"/>
                    </a:lnTo>
                    <a:cubicBezTo>
                      <a:pt x="12075453" y="2402679"/>
                      <a:pt x="12131333" y="2346799"/>
                      <a:pt x="12131333" y="2278219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453345" y="462278"/>
              <a:ext cx="7624695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QR code instead of text for attendance code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9435629" y="2965892"/>
            <a:ext cx="7173110" cy="2267899"/>
            <a:chOff x="0" y="0"/>
            <a:chExt cx="9564147" cy="302386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564147" cy="3023865"/>
              <a:chOff x="0" y="0"/>
              <a:chExt cx="12131333" cy="3835524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31750" y="31750"/>
                <a:ext cx="12067833" cy="3772024"/>
              </a:xfrm>
              <a:custGeom>
                <a:avLst/>
                <a:gdLst/>
                <a:ahLst/>
                <a:cxnLst/>
                <a:rect r="r" b="b" t="t" l="l"/>
                <a:pathLst>
                  <a:path h="3772024" w="12067833">
                    <a:moveTo>
                      <a:pt x="11975123" y="3772024"/>
                    </a:moveTo>
                    <a:lnTo>
                      <a:pt x="92710" y="3772024"/>
                    </a:lnTo>
                    <a:cubicBezTo>
                      <a:pt x="41910" y="3772024"/>
                      <a:pt x="0" y="3730114"/>
                      <a:pt x="0" y="367931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3678044"/>
                    </a:lnTo>
                    <a:cubicBezTo>
                      <a:pt x="12067833" y="3730114"/>
                      <a:pt x="12025923" y="3772024"/>
                      <a:pt x="11975123" y="37720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0"/>
                <a:ext cx="12131333" cy="3835524"/>
              </a:xfrm>
              <a:custGeom>
                <a:avLst/>
                <a:gdLst/>
                <a:ahLst/>
                <a:cxnLst/>
                <a:rect r="r" b="b" t="t" l="l"/>
                <a:pathLst>
                  <a:path h="3835524" w="12131333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3711064"/>
                    </a:lnTo>
                    <a:cubicBezTo>
                      <a:pt x="12071643" y="3746624"/>
                      <a:pt x="12042432" y="3775834"/>
                      <a:pt x="12006873" y="3775834"/>
                    </a:cubicBezTo>
                    <a:lnTo>
                      <a:pt x="124460" y="3775834"/>
                    </a:lnTo>
                    <a:cubicBezTo>
                      <a:pt x="88900" y="3775834"/>
                      <a:pt x="59690" y="3746624"/>
                      <a:pt x="59690" y="371106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711064"/>
                    </a:lnTo>
                    <a:cubicBezTo>
                      <a:pt x="0" y="3779644"/>
                      <a:pt x="55880" y="3835524"/>
                      <a:pt x="124460" y="3835524"/>
                    </a:cubicBezTo>
                    <a:lnTo>
                      <a:pt x="12006873" y="3835524"/>
                    </a:lnTo>
                    <a:cubicBezTo>
                      <a:pt x="12075453" y="3835524"/>
                      <a:pt x="12131333" y="3779644"/>
                      <a:pt x="12131333" y="371106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1453345" y="462278"/>
              <a:ext cx="7624695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</a:rPr>
                <a:t>Android and IOS stable mobile application</a:t>
              </a:r>
            </a:p>
            <a:p>
              <a:pPr>
                <a:lnSpc>
                  <a:spcPts val="3120"/>
                </a:lnSpc>
              </a:pPr>
            </a:p>
            <a:p>
              <a:pPr>
                <a:lnSpc>
                  <a:spcPts val="3120"/>
                </a:lnSpc>
              </a:pPr>
            </a:p>
          </p:txBody>
        </p: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6761" y="664558"/>
              <a:ext cx="659699" cy="659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8087" y="8468784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68327" y="-120216"/>
            <a:ext cx="3586158" cy="34753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886305" y="4038720"/>
            <a:ext cx="14052533" cy="3042182"/>
            <a:chOff x="0" y="0"/>
            <a:chExt cx="18736711" cy="40562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66700"/>
              <a:ext cx="18736711" cy="2659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>
                  <a:solidFill>
                    <a:srgbClr val="000000"/>
                  </a:solidFill>
                  <a:latin typeface="Space Mono Bold"/>
                </a:rPr>
                <a:t>Thank you!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934985" y="3301228"/>
              <a:ext cx="10866741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Now for the demo part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357846" y="1172621"/>
            <a:ext cx="6355765" cy="6357036"/>
            <a:chOff x="0" y="0"/>
            <a:chExt cx="6348730" cy="6350000"/>
          </a:xfrm>
        </p:grpSpPr>
        <p:sp>
          <p:nvSpPr>
            <p:cNvPr name="Freeform 3" id="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06896" y="1203993"/>
            <a:ext cx="8424520" cy="6325664"/>
            <a:chOff x="0" y="0"/>
            <a:chExt cx="845693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06896" y="8038381"/>
            <a:ext cx="15406714" cy="1219919"/>
            <a:chOff x="0" y="0"/>
            <a:chExt cx="30050193" cy="2379405"/>
          </a:xfrm>
        </p:grpSpPr>
        <p:sp>
          <p:nvSpPr>
            <p:cNvPr name="Freeform 16" id="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r="r" b="b" t="t" l="l"/>
              <a:pathLst>
                <a:path h="2315905" w="29986694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r="r" b="b" t="t" l="l"/>
              <a:pathLst>
                <a:path h="2379405" w="30050194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01224" y="2350890"/>
            <a:ext cx="703586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Space Mono"/>
              </a:rPr>
              <a:t>False Attendance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8665" y="8099781"/>
            <a:ext cx="991216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Problem 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3549" y="2498264"/>
            <a:ext cx="5164358" cy="313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Be Vietnam"/>
              </a:rPr>
              <a:t>We have encountered it many time that students not physically present in the classroom make their friends to do their attendance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7325" y="8286944"/>
            <a:ext cx="722792" cy="722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9844" y="6583712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96530" y="3099953"/>
            <a:ext cx="7065120" cy="5304941"/>
            <a:chOff x="0" y="0"/>
            <a:chExt cx="84569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206726" r="-53565" t="-93546" b="-20490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529992" y="3099953"/>
            <a:ext cx="7065120" cy="5304941"/>
            <a:chOff x="0" y="0"/>
            <a:chExt cx="845693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-95470" r="0" t="-5903" b="-110271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156754" y="3090428"/>
            <a:ext cx="525719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Be Vietnam"/>
              </a:rPr>
              <a:t>Face Recognition Attendance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79582" y="3090428"/>
            <a:ext cx="434952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Be Vietnam"/>
              </a:rPr>
              <a:t>Capture realtime image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92888" y="1528294"/>
            <a:ext cx="14902224" cy="1234097"/>
            <a:chOff x="0" y="0"/>
            <a:chExt cx="25202990" cy="2087134"/>
          </a:xfrm>
        </p:grpSpPr>
        <p:sp>
          <p:nvSpPr>
            <p:cNvPr name="Freeform 23" id="23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r="r" b="b" t="t" l="l"/>
              <a:pathLst>
                <a:path h="2023634" w="25139490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r="r" b="b" t="t" l="l"/>
              <a:pathLst>
                <a:path h="2087134" w="25202990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120773" y="1606863"/>
            <a:ext cx="1125515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pc="84" sz="5600">
                <a:solidFill>
                  <a:srgbClr val="000000"/>
                </a:solidFill>
                <a:latin typeface="Be Vietnam"/>
              </a:rPr>
              <a:t>Digitalize Attendance System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9103" y="1850267"/>
            <a:ext cx="590151" cy="59015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81023" y="2762391"/>
            <a:ext cx="3974490" cy="3974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64233" y="1454410"/>
            <a:ext cx="7026518" cy="7027923"/>
            <a:chOff x="0" y="0"/>
            <a:chExt cx="6348730" cy="6350000"/>
          </a:xfrm>
        </p:grpSpPr>
        <p:sp>
          <p:nvSpPr>
            <p:cNvPr name="Freeform 4" id="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139737" y="2731709"/>
            <a:ext cx="6250988" cy="4087775"/>
            <a:chOff x="0" y="0"/>
            <a:chExt cx="8334651" cy="54503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334651" cy="355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Space Mono Bold"/>
                </a:rPr>
                <a:t>Our Objective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07952"/>
              <a:ext cx="7641893" cy="154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How we solve attendance problem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73904" y="-379645"/>
            <a:ext cx="3959423" cy="395942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35629" y="1867187"/>
            <a:ext cx="7173110" cy="1098705"/>
            <a:chOff x="0" y="0"/>
            <a:chExt cx="9564147" cy="14649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2067833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2131333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453345" y="462278"/>
              <a:ext cx="762469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Make attendance system digital </a:t>
              </a:r>
            </a:p>
          </p:txBody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9435629" y="2965892"/>
            <a:ext cx="7173110" cy="1486849"/>
            <a:chOff x="0" y="0"/>
            <a:chExt cx="9564147" cy="198246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564147" cy="1982465"/>
              <a:chOff x="0" y="0"/>
              <a:chExt cx="12131333" cy="2514594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31750" y="31750"/>
                <a:ext cx="12067833" cy="2451094"/>
              </a:xfrm>
              <a:custGeom>
                <a:avLst/>
                <a:gdLst/>
                <a:ahLst/>
                <a:cxnLst/>
                <a:rect r="r" b="b" t="t" l="l"/>
                <a:pathLst>
                  <a:path h="2451094" w="12067833">
                    <a:moveTo>
                      <a:pt x="11975123" y="2451094"/>
                    </a:moveTo>
                    <a:lnTo>
                      <a:pt x="92710" y="2451094"/>
                    </a:lnTo>
                    <a:cubicBezTo>
                      <a:pt x="41910" y="2451094"/>
                      <a:pt x="0" y="2409184"/>
                      <a:pt x="0" y="23583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57114"/>
                    </a:lnTo>
                    <a:cubicBezTo>
                      <a:pt x="12067833" y="2409184"/>
                      <a:pt x="12025923" y="2451094"/>
                      <a:pt x="11975123" y="245109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0"/>
                <a:ext cx="12131333" cy="2514594"/>
              </a:xfrm>
              <a:custGeom>
                <a:avLst/>
                <a:gdLst/>
                <a:ahLst/>
                <a:cxnLst/>
                <a:rect r="r" b="b" t="t" l="l"/>
                <a:pathLst>
                  <a:path h="2514594" w="12131333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2390134"/>
                    </a:lnTo>
                    <a:cubicBezTo>
                      <a:pt x="12071643" y="2425694"/>
                      <a:pt x="12042432" y="2454904"/>
                      <a:pt x="12006873" y="2454904"/>
                    </a:cubicBezTo>
                    <a:lnTo>
                      <a:pt x="124460" y="2454904"/>
                    </a:lnTo>
                    <a:cubicBezTo>
                      <a:pt x="88900" y="2454904"/>
                      <a:pt x="59690" y="2425694"/>
                      <a:pt x="59690" y="23901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390134"/>
                    </a:lnTo>
                    <a:cubicBezTo>
                      <a:pt x="0" y="2458714"/>
                      <a:pt x="55880" y="2514594"/>
                      <a:pt x="124460" y="2514594"/>
                    </a:cubicBezTo>
                    <a:lnTo>
                      <a:pt x="12006873" y="2514594"/>
                    </a:lnTo>
                    <a:cubicBezTo>
                      <a:pt x="12075453" y="2514594"/>
                      <a:pt x="12131333" y="2458714"/>
                      <a:pt x="12131333" y="239013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453345" y="462278"/>
              <a:ext cx="7624695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Provide a teacher and student app to initiate and take attendance</a:t>
              </a:r>
            </a:p>
          </p:txBody>
        </p:sp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6761" y="664558"/>
              <a:ext cx="659699" cy="659699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9435629" y="4452741"/>
            <a:ext cx="7173110" cy="2267899"/>
            <a:chOff x="0" y="0"/>
            <a:chExt cx="9564147" cy="302386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9564147" cy="3023865"/>
              <a:chOff x="0" y="0"/>
              <a:chExt cx="12131333" cy="3835524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31750" y="31750"/>
                <a:ext cx="12067833" cy="3772024"/>
              </a:xfrm>
              <a:custGeom>
                <a:avLst/>
                <a:gdLst/>
                <a:ahLst/>
                <a:cxnLst/>
                <a:rect r="r" b="b" t="t" l="l"/>
                <a:pathLst>
                  <a:path h="3772024" w="12067833">
                    <a:moveTo>
                      <a:pt x="11975123" y="3772024"/>
                    </a:moveTo>
                    <a:lnTo>
                      <a:pt x="92710" y="3772024"/>
                    </a:lnTo>
                    <a:cubicBezTo>
                      <a:pt x="41910" y="3772024"/>
                      <a:pt x="0" y="3730114"/>
                      <a:pt x="0" y="367931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3678044"/>
                    </a:lnTo>
                    <a:cubicBezTo>
                      <a:pt x="12067833" y="3730114"/>
                      <a:pt x="12025923" y="3772024"/>
                      <a:pt x="11975123" y="37720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0"/>
                <a:ext cx="12131333" cy="3835524"/>
              </a:xfrm>
              <a:custGeom>
                <a:avLst/>
                <a:gdLst/>
                <a:ahLst/>
                <a:cxnLst/>
                <a:rect r="r" b="b" t="t" l="l"/>
                <a:pathLst>
                  <a:path h="3835524" w="12131333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3711064"/>
                    </a:lnTo>
                    <a:cubicBezTo>
                      <a:pt x="12071643" y="3746624"/>
                      <a:pt x="12042432" y="3775834"/>
                      <a:pt x="12006873" y="3775834"/>
                    </a:cubicBezTo>
                    <a:lnTo>
                      <a:pt x="124460" y="3775834"/>
                    </a:lnTo>
                    <a:cubicBezTo>
                      <a:pt x="88900" y="3775834"/>
                      <a:pt x="59690" y="3746624"/>
                      <a:pt x="59690" y="371106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711064"/>
                    </a:lnTo>
                    <a:cubicBezTo>
                      <a:pt x="0" y="3779644"/>
                      <a:pt x="55880" y="3835524"/>
                      <a:pt x="124460" y="3835524"/>
                    </a:cubicBezTo>
                    <a:lnTo>
                      <a:pt x="12006873" y="3835524"/>
                    </a:lnTo>
                    <a:cubicBezTo>
                      <a:pt x="12075453" y="3835524"/>
                      <a:pt x="12131333" y="3779644"/>
                      <a:pt x="12131333" y="371106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453345" y="462278"/>
              <a:ext cx="7624695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A server system that can retrieve attendance of a particular class in a specific subject over a specified time frame</a:t>
              </a:r>
            </a:p>
          </p:txBody>
        </p:sp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6761" y="664558"/>
              <a:ext cx="659699" cy="659699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9435629" y="6720641"/>
            <a:ext cx="7173110" cy="1557786"/>
            <a:chOff x="0" y="0"/>
            <a:chExt cx="9564147" cy="2077047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9564147" cy="2077047"/>
              <a:chOff x="0" y="0"/>
              <a:chExt cx="12131333" cy="2634564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31750" y="31750"/>
                <a:ext cx="12067833" cy="2571064"/>
              </a:xfrm>
              <a:custGeom>
                <a:avLst/>
                <a:gdLst/>
                <a:ahLst/>
                <a:cxnLst/>
                <a:rect r="r" b="b" t="t" l="l"/>
                <a:pathLst>
                  <a:path h="2571064" w="12067833">
                    <a:moveTo>
                      <a:pt x="11975123" y="2571064"/>
                    </a:moveTo>
                    <a:lnTo>
                      <a:pt x="92710" y="2571064"/>
                    </a:lnTo>
                    <a:cubicBezTo>
                      <a:pt x="41910" y="2571064"/>
                      <a:pt x="0" y="2529154"/>
                      <a:pt x="0" y="247835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477084"/>
                    </a:lnTo>
                    <a:cubicBezTo>
                      <a:pt x="12067833" y="2529154"/>
                      <a:pt x="12025923" y="2571064"/>
                      <a:pt x="11975123" y="257106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0"/>
                <a:ext cx="12131333" cy="2634564"/>
              </a:xfrm>
              <a:custGeom>
                <a:avLst/>
                <a:gdLst/>
                <a:ahLst/>
                <a:cxnLst/>
                <a:rect r="r" b="b" t="t" l="l"/>
                <a:pathLst>
                  <a:path h="2634564" w="12131333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2510104"/>
                    </a:lnTo>
                    <a:cubicBezTo>
                      <a:pt x="12071643" y="2545664"/>
                      <a:pt x="12042432" y="2574874"/>
                      <a:pt x="12006873" y="2574874"/>
                    </a:cubicBezTo>
                    <a:lnTo>
                      <a:pt x="124460" y="2574874"/>
                    </a:lnTo>
                    <a:cubicBezTo>
                      <a:pt x="88900" y="2574874"/>
                      <a:pt x="59690" y="2545664"/>
                      <a:pt x="59690" y="251010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510104"/>
                    </a:lnTo>
                    <a:cubicBezTo>
                      <a:pt x="0" y="2578684"/>
                      <a:pt x="55880" y="2634564"/>
                      <a:pt x="124460" y="2634564"/>
                    </a:cubicBezTo>
                    <a:lnTo>
                      <a:pt x="12006873" y="2634564"/>
                    </a:lnTo>
                    <a:cubicBezTo>
                      <a:pt x="12075453" y="2634564"/>
                      <a:pt x="12131333" y="2578684"/>
                      <a:pt x="12131333" y="251010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1453345" y="462278"/>
              <a:ext cx="7624695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A attendance code that can tries to stop the problem of false attendance</a:t>
              </a:r>
            </a:p>
          </p:txBody>
        </p:sp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6761" y="926496"/>
              <a:ext cx="659699" cy="659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183" y="4722417"/>
            <a:ext cx="5104149" cy="51041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04015" y="3138885"/>
            <a:ext cx="13122440" cy="3919503"/>
            <a:chOff x="0" y="0"/>
            <a:chExt cx="10970305" cy="3276688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82780" y="2762665"/>
            <a:ext cx="13122440" cy="3919503"/>
            <a:chOff x="0" y="0"/>
            <a:chExt cx="10970305" cy="3276688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41946" y="3138885"/>
            <a:ext cx="1160410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Be Vietnam Bold"/>
              </a:rPr>
              <a:t>System Workflow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34432" y="-1839151"/>
            <a:ext cx="5959819" cy="595981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2780" y="7421450"/>
            <a:ext cx="13443676" cy="757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06896" y="2986661"/>
            <a:ext cx="7065120" cy="5304941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801625" y="2986661"/>
            <a:ext cx="7065120" cy="5304941"/>
            <a:chOff x="0" y="0"/>
            <a:chExt cx="84569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98816" y="8666901"/>
            <a:ext cx="15290369" cy="930727"/>
            <a:chOff x="0" y="0"/>
            <a:chExt cx="20387158" cy="124096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384992" y="241617"/>
              <a:ext cx="20002166" cy="999352"/>
              <a:chOff x="0" y="0"/>
              <a:chExt cx="16403906" cy="819575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r="r" b="b" t="t" l="l"/>
                <a:pathLst>
                  <a:path h="756075" w="16340406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7" y="756075"/>
                      <a:pt x="16247697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r="r" b="b" t="t" l="l"/>
                <a:pathLst>
                  <a:path h="819575" w="16403906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20002166" cy="999352"/>
              <a:chOff x="0" y="0"/>
              <a:chExt cx="16403906" cy="819575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r="r" b="b" t="t" l="l"/>
                <a:pathLst>
                  <a:path h="756075" w="16340406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7" y="756075"/>
                      <a:pt x="16247697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r="r" b="b" t="t" l="l"/>
                <a:pathLst>
                  <a:path h="819575" w="16403906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3044447" y="8842827"/>
            <a:ext cx="11523750" cy="37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8"/>
              </a:lnSpc>
            </a:pPr>
            <a:r>
              <a:rPr lang="en-US" sz="2314">
                <a:solidFill>
                  <a:srgbClr val="000000"/>
                </a:solidFill>
                <a:latin typeface="Be Vietnam"/>
              </a:rPr>
              <a:t>Teacher initiates attendance by requesting server for a unique attendance code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148491" y="995556"/>
            <a:ext cx="11718254" cy="1687722"/>
            <a:chOff x="0" y="0"/>
            <a:chExt cx="15624339" cy="225029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5624339" cy="2250296"/>
              <a:chOff x="0" y="0"/>
              <a:chExt cx="10704277" cy="1541684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31750" y="31750"/>
                <a:ext cx="10640777" cy="1478184"/>
              </a:xfrm>
              <a:custGeom>
                <a:avLst/>
                <a:gdLst/>
                <a:ahLst/>
                <a:cxnLst/>
                <a:rect r="r" b="b" t="t" l="l"/>
                <a:pathLst>
                  <a:path h="1478184" w="10640777">
                    <a:moveTo>
                      <a:pt x="10548067" y="1478184"/>
                    </a:moveTo>
                    <a:lnTo>
                      <a:pt x="92710" y="1478184"/>
                    </a:lnTo>
                    <a:cubicBezTo>
                      <a:pt x="41910" y="1478184"/>
                      <a:pt x="0" y="1436274"/>
                      <a:pt x="0" y="138547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546797" y="0"/>
                    </a:lnTo>
                    <a:cubicBezTo>
                      <a:pt x="10597597" y="0"/>
                      <a:pt x="10639507" y="41910"/>
                      <a:pt x="10639507" y="92710"/>
                    </a:cubicBezTo>
                    <a:lnTo>
                      <a:pt x="10639507" y="1384204"/>
                    </a:lnTo>
                    <a:cubicBezTo>
                      <a:pt x="10640777" y="1436274"/>
                      <a:pt x="10598867" y="1478184"/>
                      <a:pt x="10548067" y="14781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0" y="0"/>
                <a:ext cx="10704277" cy="1541684"/>
              </a:xfrm>
              <a:custGeom>
                <a:avLst/>
                <a:gdLst/>
                <a:ahLst/>
                <a:cxnLst/>
                <a:rect r="r" b="b" t="t" l="l"/>
                <a:pathLst>
                  <a:path h="1541684" w="10704277">
                    <a:moveTo>
                      <a:pt x="10579817" y="59690"/>
                    </a:moveTo>
                    <a:cubicBezTo>
                      <a:pt x="10615377" y="59690"/>
                      <a:pt x="10644587" y="88900"/>
                      <a:pt x="10644587" y="124460"/>
                    </a:cubicBezTo>
                    <a:lnTo>
                      <a:pt x="10644587" y="1417224"/>
                    </a:lnTo>
                    <a:cubicBezTo>
                      <a:pt x="10644587" y="1452784"/>
                      <a:pt x="10615377" y="1481994"/>
                      <a:pt x="10579817" y="1481994"/>
                    </a:cubicBezTo>
                    <a:lnTo>
                      <a:pt x="124460" y="1481994"/>
                    </a:lnTo>
                    <a:cubicBezTo>
                      <a:pt x="88900" y="1481994"/>
                      <a:pt x="59690" y="1452784"/>
                      <a:pt x="59690" y="141722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579817" y="59690"/>
                    </a:lnTo>
                    <a:moveTo>
                      <a:pt x="1057981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7224"/>
                    </a:lnTo>
                    <a:cubicBezTo>
                      <a:pt x="0" y="1485804"/>
                      <a:pt x="55880" y="1541684"/>
                      <a:pt x="124460" y="1541684"/>
                    </a:cubicBezTo>
                    <a:lnTo>
                      <a:pt x="10579817" y="1541684"/>
                    </a:lnTo>
                    <a:cubicBezTo>
                      <a:pt x="10648397" y="1541684"/>
                      <a:pt x="10704277" y="1485804"/>
                      <a:pt x="10704277" y="1417224"/>
                    </a:cubicBezTo>
                    <a:lnTo>
                      <a:pt x="10704277" y="124460"/>
                    </a:lnTo>
                    <a:cubicBezTo>
                      <a:pt x="10704277" y="55880"/>
                      <a:pt x="10648397" y="0"/>
                      <a:pt x="1057981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598802" y="604396"/>
              <a:ext cx="12280031" cy="95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33"/>
                </a:lnSpc>
              </a:pPr>
              <a:r>
                <a:rPr lang="en-US" spc="64" sz="4309">
                  <a:solidFill>
                    <a:srgbClr val="000000"/>
                  </a:solidFill>
                  <a:latin typeface="Be Vietnam"/>
                </a:rPr>
                <a:t>Attendance Server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06896" y="914400"/>
            <a:ext cx="3475102" cy="1827622"/>
            <a:chOff x="0" y="0"/>
            <a:chExt cx="4633469" cy="243683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633469" cy="2436830"/>
              <a:chOff x="0" y="0"/>
              <a:chExt cx="3910292" cy="2056497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31750" y="31750"/>
                <a:ext cx="3846792" cy="1992997"/>
              </a:xfrm>
              <a:custGeom>
                <a:avLst/>
                <a:gdLst/>
                <a:ahLst/>
                <a:cxnLst/>
                <a:rect r="r" b="b" t="t" l="l"/>
                <a:pathLst>
                  <a:path h="1992997" w="3846792">
                    <a:moveTo>
                      <a:pt x="3754082" y="1992997"/>
                    </a:moveTo>
                    <a:lnTo>
                      <a:pt x="92710" y="1992997"/>
                    </a:lnTo>
                    <a:cubicBezTo>
                      <a:pt x="41910" y="1992997"/>
                      <a:pt x="0" y="1951087"/>
                      <a:pt x="0" y="190028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1" y="41910"/>
                      <a:pt x="3845521" y="92710"/>
                    </a:cubicBezTo>
                    <a:lnTo>
                      <a:pt x="3845521" y="1899017"/>
                    </a:lnTo>
                    <a:cubicBezTo>
                      <a:pt x="3846792" y="1951087"/>
                      <a:pt x="3804882" y="1992997"/>
                      <a:pt x="3754082" y="199299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0"/>
                <a:ext cx="3910292" cy="2056497"/>
              </a:xfrm>
              <a:custGeom>
                <a:avLst/>
                <a:gdLst/>
                <a:ahLst/>
                <a:cxnLst/>
                <a:rect r="r" b="b" t="t" l="l"/>
                <a:pathLst>
                  <a:path h="2056497" w="3910292">
                    <a:moveTo>
                      <a:pt x="3785832" y="59690"/>
                    </a:moveTo>
                    <a:cubicBezTo>
                      <a:pt x="3821392" y="59690"/>
                      <a:pt x="3850601" y="88900"/>
                      <a:pt x="3850601" y="124460"/>
                    </a:cubicBezTo>
                    <a:lnTo>
                      <a:pt x="3850601" y="1932037"/>
                    </a:lnTo>
                    <a:cubicBezTo>
                      <a:pt x="3850601" y="1967597"/>
                      <a:pt x="3821392" y="1996807"/>
                      <a:pt x="3785832" y="1996807"/>
                    </a:cubicBezTo>
                    <a:lnTo>
                      <a:pt x="124460" y="1996807"/>
                    </a:lnTo>
                    <a:cubicBezTo>
                      <a:pt x="88900" y="1996807"/>
                      <a:pt x="59690" y="1967597"/>
                      <a:pt x="59690" y="193203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932037"/>
                    </a:lnTo>
                    <a:cubicBezTo>
                      <a:pt x="0" y="2000617"/>
                      <a:pt x="55880" y="2056497"/>
                      <a:pt x="124460" y="2056497"/>
                    </a:cubicBezTo>
                    <a:lnTo>
                      <a:pt x="3785832" y="2056497"/>
                    </a:lnTo>
                    <a:cubicBezTo>
                      <a:pt x="3854412" y="2056497"/>
                      <a:pt x="3910292" y="2000617"/>
                      <a:pt x="3910292" y="1932037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654264" y="472841"/>
              <a:ext cx="3308025" cy="1387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pc="45" sz="3000">
                  <a:solidFill>
                    <a:srgbClr val="000000"/>
                  </a:solidFill>
                  <a:latin typeface="Be Vietnam"/>
                </a:rPr>
                <a:t>Attendance</a:t>
              </a:r>
            </a:p>
            <a:p>
              <a:pPr algn="ctr">
                <a:lnSpc>
                  <a:spcPts val="4200"/>
                </a:lnSpc>
              </a:pPr>
              <a:r>
                <a:rPr lang="en-US" spc="45" sz="3000">
                  <a:solidFill>
                    <a:srgbClr val="000000"/>
                  </a:solidFill>
                  <a:latin typeface="Be Vietnam"/>
                </a:rPr>
                <a:t>Database</a:t>
              </a: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711472" y="1598055"/>
            <a:ext cx="783407" cy="783407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2387940" y="4908259"/>
            <a:ext cx="4864933" cy="1461744"/>
            <a:chOff x="0" y="0"/>
            <a:chExt cx="6486578" cy="1948992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9525"/>
              <a:ext cx="6486578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</a:rPr>
                <a:t>Teacher App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225092"/>
              <a:ext cx="6486578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274314" y="4907465"/>
            <a:ext cx="4389533" cy="1459760"/>
            <a:chOff x="0" y="0"/>
            <a:chExt cx="5852711" cy="1946346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9525"/>
              <a:ext cx="5852711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</a:rPr>
                <a:t>Student App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1222446"/>
              <a:ext cx="5852711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0954" y="630197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428183" y="780609"/>
            <a:ext cx="11544700" cy="8668494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26319" y="2155319"/>
            <a:ext cx="11423864" cy="5431732"/>
            <a:chOff x="0" y="0"/>
            <a:chExt cx="15231819" cy="724230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5231819" cy="150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65"/>
                </a:lnSpc>
              </a:pPr>
              <a:r>
                <a:rPr lang="en-US" sz="7471">
                  <a:solidFill>
                    <a:srgbClr val="000000"/>
                  </a:solidFill>
                  <a:latin typeface="Be Vietnam"/>
                </a:rPr>
                <a:t>Teacher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44146"/>
              <a:ext cx="15231819" cy="5098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64116" indent="-432058" lvl="1">
                <a:lnSpc>
                  <a:spcPts val="4802"/>
                </a:lnSpc>
                <a:buFont typeface="Arial"/>
                <a:buChar char="•"/>
              </a:pPr>
              <a:r>
                <a:rPr lang="en-US" sz="4002">
                  <a:solidFill>
                    <a:srgbClr val="000000"/>
                  </a:solidFill>
                  <a:latin typeface="Be Vietnam"/>
                </a:rPr>
                <a:t>Requests the server to start the attendance</a:t>
              </a:r>
            </a:p>
            <a:p>
              <a:pPr marL="864116" indent="-432058" lvl="1">
                <a:lnSpc>
                  <a:spcPts val="4802"/>
                </a:lnSpc>
                <a:buFont typeface="Arial"/>
                <a:buChar char="•"/>
              </a:pPr>
              <a:r>
                <a:rPr lang="en-US" sz="4002">
                  <a:solidFill>
                    <a:srgbClr val="000000"/>
                  </a:solidFill>
                  <a:latin typeface="Be Vietnam"/>
                </a:rPr>
                <a:t>Provides server generated attendance code to students</a:t>
              </a:r>
            </a:p>
            <a:p>
              <a:pPr marL="864116" indent="-432058" lvl="1">
                <a:lnSpc>
                  <a:spcPts val="4802"/>
                </a:lnSpc>
                <a:buFont typeface="Arial"/>
                <a:buChar char="•"/>
              </a:pPr>
              <a:r>
                <a:rPr lang="en-US" sz="4002">
                  <a:solidFill>
                    <a:srgbClr val="000000"/>
                  </a:solidFill>
                  <a:latin typeface="Be Vietnam"/>
                </a:rPr>
                <a:t>Updates attendance list of students</a:t>
              </a:r>
            </a:p>
            <a:p>
              <a:pPr marL="864116" indent="-432058" lvl="1">
                <a:lnSpc>
                  <a:spcPts val="4802"/>
                </a:lnSpc>
                <a:buFont typeface="Arial"/>
                <a:buChar char="•"/>
              </a:pPr>
              <a:r>
                <a:rPr lang="en-US" sz="4002">
                  <a:solidFill>
                    <a:srgbClr val="000000"/>
                  </a:solidFill>
                  <a:latin typeface="Be Vietnam"/>
                </a:rPr>
                <a:t>Is able to mark students present</a:t>
              </a:r>
            </a:p>
            <a:p>
              <a:pPr marL="864116" indent="-432058" lvl="1">
                <a:lnSpc>
                  <a:spcPts val="4802"/>
                </a:lnSpc>
                <a:buFont typeface="Arial"/>
                <a:buChar char="•"/>
              </a:pPr>
              <a:r>
                <a:rPr lang="en-US" sz="4002">
                  <a:solidFill>
                    <a:srgbClr val="000000"/>
                  </a:solidFill>
                  <a:latin typeface="Be Vietnam"/>
                </a:rPr>
                <a:t>Stops the attendance process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0954" y="630197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217633" y="693607"/>
            <a:ext cx="11852734" cy="8899786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656167" y="2215203"/>
            <a:ext cx="11212025" cy="5880177"/>
            <a:chOff x="0" y="0"/>
            <a:chExt cx="14949367" cy="784023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14949367" cy="1459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3"/>
                </a:lnSpc>
              </a:pPr>
              <a:r>
                <a:rPr lang="en-US" sz="7278">
                  <a:solidFill>
                    <a:srgbClr val="000000"/>
                  </a:solidFill>
                  <a:latin typeface="Be Vietnam"/>
                </a:rPr>
                <a:t>Student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098025"/>
              <a:ext cx="14949367" cy="5742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41789" indent="-420894" lvl="1">
                <a:lnSpc>
                  <a:spcPts val="4678"/>
                </a:lnSpc>
                <a:buFont typeface="Arial"/>
                <a:buChar char="•"/>
              </a:pPr>
              <a:r>
                <a:rPr lang="en-US" sz="3898">
                  <a:solidFill>
                    <a:srgbClr val="000000"/>
                  </a:solidFill>
                  <a:latin typeface="Be Vietnam"/>
                </a:rPr>
                <a:t>Join attendance after using given code by the teacher</a:t>
              </a:r>
            </a:p>
            <a:p>
              <a:pPr marL="841789" indent="-420894" lvl="1">
                <a:lnSpc>
                  <a:spcPts val="4678"/>
                </a:lnSpc>
                <a:buFont typeface="Arial"/>
                <a:buChar char="•"/>
              </a:pPr>
              <a:r>
                <a:rPr lang="en-US" sz="3898">
                  <a:solidFill>
                    <a:srgbClr val="000000"/>
                  </a:solidFill>
                  <a:latin typeface="Be Vietnam"/>
                </a:rPr>
                <a:t>Presence done by click of a button </a:t>
              </a:r>
            </a:p>
            <a:p>
              <a:pPr marL="841789" indent="-420894" lvl="1">
                <a:lnSpc>
                  <a:spcPts val="4678"/>
                </a:lnSpc>
                <a:buFont typeface="Arial"/>
                <a:buChar char="•"/>
              </a:pPr>
              <a:r>
                <a:rPr lang="en-US" sz="3898">
                  <a:solidFill>
                    <a:srgbClr val="000000"/>
                  </a:solidFill>
                  <a:latin typeface="Be Vietnam"/>
                </a:rPr>
                <a:t>Almost instant feedback of face recognition presence status</a:t>
              </a:r>
            </a:p>
            <a:p>
              <a:pPr marL="841789" indent="-420894" lvl="1">
                <a:lnSpc>
                  <a:spcPts val="4678"/>
                </a:lnSpc>
                <a:buFont typeface="Arial"/>
                <a:buChar char="•"/>
              </a:pPr>
              <a:r>
                <a:rPr lang="en-US" sz="3898">
                  <a:solidFill>
                    <a:srgbClr val="000000"/>
                  </a:solidFill>
                  <a:latin typeface="Be Vietnam"/>
                </a:rPr>
                <a:t>Sends face embedding to the server for attendance 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0954" y="6301975"/>
            <a:ext cx="5101232" cy="51012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331329" y="667319"/>
            <a:ext cx="11682491" cy="8771956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80455" y="1527040"/>
            <a:ext cx="11617081" cy="6038431"/>
            <a:chOff x="0" y="0"/>
            <a:chExt cx="15489441" cy="805124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5489441" cy="1507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04"/>
                </a:lnSpc>
              </a:pPr>
              <a:r>
                <a:rPr lang="en-US" sz="7420">
                  <a:solidFill>
                    <a:srgbClr val="000000"/>
                  </a:solidFill>
                  <a:latin typeface="Be Vietnam"/>
                </a:rPr>
                <a:t>Server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39129"/>
              <a:ext cx="15489441" cy="5912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Handles requests with LAN</a:t>
              </a:r>
            </a:p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Generates unique attendance code for an instance of attendance</a:t>
              </a:r>
            </a:p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Handles the face recognition part for presence </a:t>
              </a:r>
            </a:p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Timeout attendance in 10 minutes </a:t>
              </a:r>
            </a:p>
            <a:p>
              <a:pPr marL="858281" indent="-429140" lvl="1">
                <a:lnSpc>
                  <a:spcPts val="4770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Be Vietnam"/>
                </a:rPr>
                <a:t>Protects data of database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DAE61-RYR2k</dc:identifier>
  <dcterms:modified xsi:type="dcterms:W3CDTF">2011-08-01T06:04:30Z</dcterms:modified>
  <cp:revision>1</cp:revision>
  <dc:title>Smart Attendance Presentation</dc:title>
</cp:coreProperties>
</file>